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73" d="100"/>
          <a:sy n="73" d="100"/>
        </p:scale>
        <p:origin x="12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93E8C8-FF75-480F-ADC2-4B9E386453B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F0B9D07-D544-4981-B591-16B2731B9C62}">
      <dgm:prSet phldrT="[Text]"/>
      <dgm:spPr/>
      <dgm:t>
        <a:bodyPr/>
        <a:lstStyle/>
        <a:p>
          <a:r>
            <a:rPr lang="en-US" dirty="0"/>
            <a:t>SpaceX_url</a:t>
          </a:r>
          <a:endParaRPr lang="en-IN" dirty="0"/>
        </a:p>
      </dgm:t>
    </dgm:pt>
    <dgm:pt modelId="{B5880F87-2C54-4DB8-B606-93A7B29C0C4A}" type="parTrans" cxnId="{0C137F12-AE43-4E22-BB20-B696671C4434}">
      <dgm:prSet/>
      <dgm:spPr/>
      <dgm:t>
        <a:bodyPr/>
        <a:lstStyle/>
        <a:p>
          <a:endParaRPr lang="en-IN"/>
        </a:p>
      </dgm:t>
    </dgm:pt>
    <dgm:pt modelId="{D9749DE6-68F5-47FE-A2FF-A66AE26180F7}" type="sibTrans" cxnId="{0C137F12-AE43-4E22-BB20-B696671C4434}">
      <dgm:prSet/>
      <dgm:spPr/>
      <dgm:t>
        <a:bodyPr/>
        <a:lstStyle/>
        <a:p>
          <a:endParaRPr lang="en-IN"/>
        </a:p>
      </dgm:t>
    </dgm:pt>
    <dgm:pt modelId="{870FB42D-57E7-4893-A661-36947D7D72F6}">
      <dgm:prSet phldrT="[Text]"/>
      <dgm:spPr/>
      <dgm:t>
        <a:bodyPr/>
        <a:lstStyle/>
        <a:p>
          <a:r>
            <a:rPr lang="en-US" dirty="0"/>
            <a:t>Requests.get(SpaceX_ur;)</a:t>
          </a:r>
          <a:endParaRPr lang="en-IN" dirty="0"/>
        </a:p>
      </dgm:t>
    </dgm:pt>
    <dgm:pt modelId="{59561EFD-4348-4B3C-9ADD-76EF8FD6B94E}" type="parTrans" cxnId="{17BADF07-42A1-427D-B738-31F7BDA326B1}">
      <dgm:prSet/>
      <dgm:spPr/>
      <dgm:t>
        <a:bodyPr/>
        <a:lstStyle/>
        <a:p>
          <a:endParaRPr lang="en-IN"/>
        </a:p>
      </dgm:t>
    </dgm:pt>
    <dgm:pt modelId="{EC9C74CF-B967-4B17-82C9-5C5AD3FAEBC6}" type="sibTrans" cxnId="{17BADF07-42A1-427D-B738-31F7BDA326B1}">
      <dgm:prSet/>
      <dgm:spPr/>
      <dgm:t>
        <a:bodyPr/>
        <a:lstStyle/>
        <a:p>
          <a:endParaRPr lang="en-IN"/>
        </a:p>
      </dgm:t>
    </dgm:pt>
    <dgm:pt modelId="{8FC15C5D-04F4-4951-9D8C-E4660C5151F6}">
      <dgm:prSet phldrT="[Text]"/>
      <dgm:spPr/>
      <dgm:t>
        <a:bodyPr/>
        <a:lstStyle/>
        <a:p>
          <a:r>
            <a:rPr lang="en-IN" dirty="0"/>
            <a:t>data=pd.json_normalize(response.json())</a:t>
          </a:r>
        </a:p>
      </dgm:t>
    </dgm:pt>
    <dgm:pt modelId="{8582F4BD-50D7-42E5-8ECA-E55A0CC97B2E}" type="parTrans" cxnId="{0D90FA71-C65F-4D20-BF6F-2E4C8887B73F}">
      <dgm:prSet/>
      <dgm:spPr/>
      <dgm:t>
        <a:bodyPr/>
        <a:lstStyle/>
        <a:p>
          <a:endParaRPr lang="en-IN"/>
        </a:p>
      </dgm:t>
    </dgm:pt>
    <dgm:pt modelId="{6AC992F3-7911-47A0-A3E3-1975BF537C31}" type="sibTrans" cxnId="{0D90FA71-C65F-4D20-BF6F-2E4C8887B73F}">
      <dgm:prSet/>
      <dgm:spPr/>
      <dgm:t>
        <a:bodyPr/>
        <a:lstStyle/>
        <a:p>
          <a:endParaRPr lang="en-IN"/>
        </a:p>
      </dgm:t>
    </dgm:pt>
    <dgm:pt modelId="{2BAC9145-A06A-48C8-999B-C78DE608F9D8}" type="pres">
      <dgm:prSet presAssocID="{E393E8C8-FF75-480F-ADC2-4B9E386453BE}" presName="Name0" presStyleCnt="0">
        <dgm:presLayoutVars>
          <dgm:dir/>
          <dgm:resizeHandles val="exact"/>
        </dgm:presLayoutVars>
      </dgm:prSet>
      <dgm:spPr/>
    </dgm:pt>
    <dgm:pt modelId="{D83137DA-CC2B-426A-BE67-BFE2DBD4E31E}" type="pres">
      <dgm:prSet presAssocID="{BF0B9D07-D544-4981-B591-16B2731B9C62}" presName="node" presStyleLbl="node1" presStyleIdx="0" presStyleCnt="3">
        <dgm:presLayoutVars>
          <dgm:bulletEnabled val="1"/>
        </dgm:presLayoutVars>
      </dgm:prSet>
      <dgm:spPr/>
    </dgm:pt>
    <dgm:pt modelId="{AB87AC3C-8100-4FC1-B1F8-F4DA921A30B2}" type="pres">
      <dgm:prSet presAssocID="{D9749DE6-68F5-47FE-A2FF-A66AE26180F7}" presName="sibTrans" presStyleLbl="sibTrans2D1" presStyleIdx="0" presStyleCnt="2"/>
      <dgm:spPr/>
    </dgm:pt>
    <dgm:pt modelId="{795AE63E-4CFD-472E-B515-3AD6FB64BD64}" type="pres">
      <dgm:prSet presAssocID="{D9749DE6-68F5-47FE-A2FF-A66AE26180F7}" presName="connectorText" presStyleLbl="sibTrans2D1" presStyleIdx="0" presStyleCnt="2"/>
      <dgm:spPr/>
    </dgm:pt>
    <dgm:pt modelId="{A5B2596F-52EE-443B-94EE-38A571B45474}" type="pres">
      <dgm:prSet presAssocID="{870FB42D-57E7-4893-A661-36947D7D72F6}" presName="node" presStyleLbl="node1" presStyleIdx="1" presStyleCnt="3">
        <dgm:presLayoutVars>
          <dgm:bulletEnabled val="1"/>
        </dgm:presLayoutVars>
      </dgm:prSet>
      <dgm:spPr/>
    </dgm:pt>
    <dgm:pt modelId="{5002849B-0FF0-4C1E-B036-EC092C5B386A}" type="pres">
      <dgm:prSet presAssocID="{EC9C74CF-B967-4B17-82C9-5C5AD3FAEBC6}" presName="sibTrans" presStyleLbl="sibTrans2D1" presStyleIdx="1" presStyleCnt="2"/>
      <dgm:spPr/>
    </dgm:pt>
    <dgm:pt modelId="{424EF22E-AD62-4795-B052-C6642AB828D2}" type="pres">
      <dgm:prSet presAssocID="{EC9C74CF-B967-4B17-82C9-5C5AD3FAEBC6}" presName="connectorText" presStyleLbl="sibTrans2D1" presStyleIdx="1" presStyleCnt="2"/>
      <dgm:spPr/>
    </dgm:pt>
    <dgm:pt modelId="{CAEAFB90-840B-495F-AAAB-9968223206AA}" type="pres">
      <dgm:prSet presAssocID="{8FC15C5D-04F4-4951-9D8C-E4660C5151F6}" presName="node" presStyleLbl="node1" presStyleIdx="2" presStyleCnt="3" custScaleX="142907" custScaleY="132688">
        <dgm:presLayoutVars>
          <dgm:bulletEnabled val="1"/>
        </dgm:presLayoutVars>
      </dgm:prSet>
      <dgm:spPr/>
    </dgm:pt>
  </dgm:ptLst>
  <dgm:cxnLst>
    <dgm:cxn modelId="{17BADF07-42A1-427D-B738-31F7BDA326B1}" srcId="{E393E8C8-FF75-480F-ADC2-4B9E386453BE}" destId="{870FB42D-57E7-4893-A661-36947D7D72F6}" srcOrd="1" destOrd="0" parTransId="{59561EFD-4348-4B3C-9ADD-76EF8FD6B94E}" sibTransId="{EC9C74CF-B967-4B17-82C9-5C5AD3FAEBC6}"/>
    <dgm:cxn modelId="{2C374B0D-0C26-48B4-AF0C-5208F09868A6}" type="presOf" srcId="{E393E8C8-FF75-480F-ADC2-4B9E386453BE}" destId="{2BAC9145-A06A-48C8-999B-C78DE608F9D8}" srcOrd="0" destOrd="0" presId="urn:microsoft.com/office/officeart/2005/8/layout/process1"/>
    <dgm:cxn modelId="{0C137F12-AE43-4E22-BB20-B696671C4434}" srcId="{E393E8C8-FF75-480F-ADC2-4B9E386453BE}" destId="{BF0B9D07-D544-4981-B591-16B2731B9C62}" srcOrd="0" destOrd="0" parTransId="{B5880F87-2C54-4DB8-B606-93A7B29C0C4A}" sibTransId="{D9749DE6-68F5-47FE-A2FF-A66AE26180F7}"/>
    <dgm:cxn modelId="{4F992E37-9200-411B-8156-AD54FB9D6CB6}" type="presOf" srcId="{870FB42D-57E7-4893-A661-36947D7D72F6}" destId="{A5B2596F-52EE-443B-94EE-38A571B45474}" srcOrd="0" destOrd="0" presId="urn:microsoft.com/office/officeart/2005/8/layout/process1"/>
    <dgm:cxn modelId="{0D90FA71-C65F-4D20-BF6F-2E4C8887B73F}" srcId="{E393E8C8-FF75-480F-ADC2-4B9E386453BE}" destId="{8FC15C5D-04F4-4951-9D8C-E4660C5151F6}" srcOrd="2" destOrd="0" parTransId="{8582F4BD-50D7-42E5-8ECA-E55A0CC97B2E}" sibTransId="{6AC992F3-7911-47A0-A3E3-1975BF537C31}"/>
    <dgm:cxn modelId="{A8145078-97BB-48F5-A063-38A355E51804}" type="presOf" srcId="{D9749DE6-68F5-47FE-A2FF-A66AE26180F7}" destId="{AB87AC3C-8100-4FC1-B1F8-F4DA921A30B2}" srcOrd="0" destOrd="0" presId="urn:microsoft.com/office/officeart/2005/8/layout/process1"/>
    <dgm:cxn modelId="{2068008A-02F4-4403-A774-C99B9A047BE8}" type="presOf" srcId="{EC9C74CF-B967-4B17-82C9-5C5AD3FAEBC6}" destId="{424EF22E-AD62-4795-B052-C6642AB828D2}" srcOrd="1" destOrd="0" presId="urn:microsoft.com/office/officeart/2005/8/layout/process1"/>
    <dgm:cxn modelId="{4D51238E-56BA-4F1D-834C-D174CE072404}" type="presOf" srcId="{8FC15C5D-04F4-4951-9D8C-E4660C5151F6}" destId="{CAEAFB90-840B-495F-AAAB-9968223206AA}" srcOrd="0" destOrd="0" presId="urn:microsoft.com/office/officeart/2005/8/layout/process1"/>
    <dgm:cxn modelId="{9F075292-A00A-46D8-A17A-6BC71EE2550C}" type="presOf" srcId="{EC9C74CF-B967-4B17-82C9-5C5AD3FAEBC6}" destId="{5002849B-0FF0-4C1E-B036-EC092C5B386A}" srcOrd="0" destOrd="0" presId="urn:microsoft.com/office/officeart/2005/8/layout/process1"/>
    <dgm:cxn modelId="{E1723F9C-858D-45F3-9B03-0AB04833F5F1}" type="presOf" srcId="{D9749DE6-68F5-47FE-A2FF-A66AE26180F7}" destId="{795AE63E-4CFD-472E-B515-3AD6FB64BD64}" srcOrd="1" destOrd="0" presId="urn:microsoft.com/office/officeart/2005/8/layout/process1"/>
    <dgm:cxn modelId="{88FF65A9-8866-4740-90AF-6A488F80A79C}" type="presOf" srcId="{BF0B9D07-D544-4981-B591-16B2731B9C62}" destId="{D83137DA-CC2B-426A-BE67-BFE2DBD4E31E}" srcOrd="0" destOrd="0" presId="urn:microsoft.com/office/officeart/2005/8/layout/process1"/>
    <dgm:cxn modelId="{8741805E-AF30-454F-B931-38B6217210FC}" type="presParOf" srcId="{2BAC9145-A06A-48C8-999B-C78DE608F9D8}" destId="{D83137DA-CC2B-426A-BE67-BFE2DBD4E31E}" srcOrd="0" destOrd="0" presId="urn:microsoft.com/office/officeart/2005/8/layout/process1"/>
    <dgm:cxn modelId="{7BD9083B-198C-4465-B6AA-B7F907F62673}" type="presParOf" srcId="{2BAC9145-A06A-48C8-999B-C78DE608F9D8}" destId="{AB87AC3C-8100-4FC1-B1F8-F4DA921A30B2}" srcOrd="1" destOrd="0" presId="urn:microsoft.com/office/officeart/2005/8/layout/process1"/>
    <dgm:cxn modelId="{BFB862B7-EBE1-4E79-BF31-BD41BE332DB4}" type="presParOf" srcId="{AB87AC3C-8100-4FC1-B1F8-F4DA921A30B2}" destId="{795AE63E-4CFD-472E-B515-3AD6FB64BD64}" srcOrd="0" destOrd="0" presId="urn:microsoft.com/office/officeart/2005/8/layout/process1"/>
    <dgm:cxn modelId="{2219A04C-0D4B-4193-8BC4-70E53207123B}" type="presParOf" srcId="{2BAC9145-A06A-48C8-999B-C78DE608F9D8}" destId="{A5B2596F-52EE-443B-94EE-38A571B45474}" srcOrd="2" destOrd="0" presId="urn:microsoft.com/office/officeart/2005/8/layout/process1"/>
    <dgm:cxn modelId="{4435F820-35F5-419D-8DB3-24125F42B0B8}" type="presParOf" srcId="{2BAC9145-A06A-48C8-999B-C78DE608F9D8}" destId="{5002849B-0FF0-4C1E-B036-EC092C5B386A}" srcOrd="3" destOrd="0" presId="urn:microsoft.com/office/officeart/2005/8/layout/process1"/>
    <dgm:cxn modelId="{31E3A5D6-18EB-4A32-AE5E-77011E4FBAF0}" type="presParOf" srcId="{5002849B-0FF0-4C1E-B036-EC092C5B386A}" destId="{424EF22E-AD62-4795-B052-C6642AB828D2}" srcOrd="0" destOrd="0" presId="urn:microsoft.com/office/officeart/2005/8/layout/process1"/>
    <dgm:cxn modelId="{58EB95F1-3A8F-4854-96E6-A30C000C515F}" type="presParOf" srcId="{2BAC9145-A06A-48C8-999B-C78DE608F9D8}" destId="{CAEAFB90-840B-495F-AAAB-9968223206A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D5D3E8-C3A0-44CE-AA32-825EAC5D25E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66F9538E-4925-4DAF-93F9-96F55D0C3FB6}">
      <dgm:prSet phldrT="[Text]"/>
      <dgm:spPr/>
      <dgm:t>
        <a:bodyPr/>
        <a:lstStyle/>
        <a:p>
          <a:r>
            <a:rPr lang="en-US" dirty="0"/>
            <a:t>Define BeautifulSoup object</a:t>
          </a:r>
          <a:endParaRPr lang="en-IN" dirty="0"/>
        </a:p>
      </dgm:t>
    </dgm:pt>
    <dgm:pt modelId="{98F4BBF4-C9D1-4D0B-9D5C-7D7D6754A202}" type="parTrans" cxnId="{589E14E3-3D08-4B87-BBEA-CDCCF400AE23}">
      <dgm:prSet/>
      <dgm:spPr/>
      <dgm:t>
        <a:bodyPr/>
        <a:lstStyle/>
        <a:p>
          <a:endParaRPr lang="en-IN"/>
        </a:p>
      </dgm:t>
    </dgm:pt>
    <dgm:pt modelId="{D6619E2D-8DF3-48C4-B34F-2333C3E96B52}" type="sibTrans" cxnId="{589E14E3-3D08-4B87-BBEA-CDCCF400AE23}">
      <dgm:prSet/>
      <dgm:spPr/>
      <dgm:t>
        <a:bodyPr/>
        <a:lstStyle/>
        <a:p>
          <a:endParaRPr lang="en-IN"/>
        </a:p>
      </dgm:t>
    </dgm:pt>
    <dgm:pt modelId="{78B9C7A4-326D-4F19-9358-4FA5B9BFB454}">
      <dgm:prSet phldrT="[Text]"/>
      <dgm:spPr/>
      <dgm:t>
        <a:bodyPr/>
        <a:lstStyle/>
        <a:p>
          <a:r>
            <a:rPr lang="en-US" dirty="0"/>
            <a:t>Providing the URL and using </a:t>
          </a:r>
          <a:r>
            <a:rPr lang="en-US" dirty="0" err="1"/>
            <a:t>find_all</a:t>
          </a:r>
          <a:endParaRPr lang="en-IN" dirty="0"/>
        </a:p>
      </dgm:t>
    </dgm:pt>
    <dgm:pt modelId="{4D8BF544-0419-46BD-8B40-9EAD3D371E5B}" type="parTrans" cxnId="{D986BC84-4514-45E0-B7A1-BBBFBC5426BF}">
      <dgm:prSet/>
      <dgm:spPr/>
      <dgm:t>
        <a:bodyPr/>
        <a:lstStyle/>
        <a:p>
          <a:endParaRPr lang="en-IN"/>
        </a:p>
      </dgm:t>
    </dgm:pt>
    <dgm:pt modelId="{5CB5053A-2F87-419A-AE8A-16347C92125E}" type="sibTrans" cxnId="{D986BC84-4514-45E0-B7A1-BBBFBC5426BF}">
      <dgm:prSet/>
      <dgm:spPr/>
      <dgm:t>
        <a:bodyPr/>
        <a:lstStyle/>
        <a:p>
          <a:endParaRPr lang="en-IN"/>
        </a:p>
      </dgm:t>
    </dgm:pt>
    <dgm:pt modelId="{4E5D73A4-13A9-404C-82F0-E6EFDC29F406}">
      <dgm:prSet phldrT="[Text]"/>
      <dgm:spPr/>
      <dgm:t>
        <a:bodyPr/>
        <a:lstStyle/>
        <a:p>
          <a:r>
            <a:rPr lang="en-US" dirty="0"/>
            <a:t>Using functions to create a Dictionary and then making a dataFrame</a:t>
          </a:r>
          <a:endParaRPr lang="en-IN" dirty="0"/>
        </a:p>
      </dgm:t>
    </dgm:pt>
    <dgm:pt modelId="{4D02BC7A-8223-4C35-BD3F-31A4231CE6D6}" type="parTrans" cxnId="{DBE0797A-77DF-4648-B00C-33A82918F9C8}">
      <dgm:prSet/>
      <dgm:spPr/>
      <dgm:t>
        <a:bodyPr/>
        <a:lstStyle/>
        <a:p>
          <a:endParaRPr lang="en-IN"/>
        </a:p>
      </dgm:t>
    </dgm:pt>
    <dgm:pt modelId="{442624FC-0FFA-4282-A34C-A7518F75D3C7}" type="sibTrans" cxnId="{DBE0797A-77DF-4648-B00C-33A82918F9C8}">
      <dgm:prSet/>
      <dgm:spPr/>
      <dgm:t>
        <a:bodyPr/>
        <a:lstStyle/>
        <a:p>
          <a:endParaRPr lang="en-IN"/>
        </a:p>
      </dgm:t>
    </dgm:pt>
    <dgm:pt modelId="{FEC16D2D-B7A8-4209-815F-0AEE3B0828A4}" type="pres">
      <dgm:prSet presAssocID="{A5D5D3E8-C3A0-44CE-AA32-825EAC5D25EB}" presName="Name0" presStyleCnt="0">
        <dgm:presLayoutVars>
          <dgm:dir/>
          <dgm:resizeHandles val="exact"/>
        </dgm:presLayoutVars>
      </dgm:prSet>
      <dgm:spPr/>
    </dgm:pt>
    <dgm:pt modelId="{51E0B98B-2C2C-4B9F-ACA8-411FF3B927B2}" type="pres">
      <dgm:prSet presAssocID="{66F9538E-4925-4DAF-93F9-96F55D0C3FB6}" presName="node" presStyleLbl="node1" presStyleIdx="0" presStyleCnt="3">
        <dgm:presLayoutVars>
          <dgm:bulletEnabled val="1"/>
        </dgm:presLayoutVars>
      </dgm:prSet>
      <dgm:spPr/>
    </dgm:pt>
    <dgm:pt modelId="{18AEE2B2-80C1-4194-8FDA-C0DBCC020057}" type="pres">
      <dgm:prSet presAssocID="{D6619E2D-8DF3-48C4-B34F-2333C3E96B52}" presName="sibTrans" presStyleLbl="sibTrans2D1" presStyleIdx="0" presStyleCnt="2"/>
      <dgm:spPr/>
    </dgm:pt>
    <dgm:pt modelId="{81327552-C836-484D-AB59-DC705B4F899B}" type="pres">
      <dgm:prSet presAssocID="{D6619E2D-8DF3-48C4-B34F-2333C3E96B52}" presName="connectorText" presStyleLbl="sibTrans2D1" presStyleIdx="0" presStyleCnt="2"/>
      <dgm:spPr/>
    </dgm:pt>
    <dgm:pt modelId="{17B15B36-AEC5-48A4-8CFD-29DF01A22444}" type="pres">
      <dgm:prSet presAssocID="{78B9C7A4-326D-4F19-9358-4FA5B9BFB454}" presName="node" presStyleLbl="node1" presStyleIdx="1" presStyleCnt="3">
        <dgm:presLayoutVars>
          <dgm:bulletEnabled val="1"/>
        </dgm:presLayoutVars>
      </dgm:prSet>
      <dgm:spPr/>
    </dgm:pt>
    <dgm:pt modelId="{00D155CA-9C96-44B5-869C-266FBE8878CC}" type="pres">
      <dgm:prSet presAssocID="{5CB5053A-2F87-419A-AE8A-16347C92125E}" presName="sibTrans" presStyleLbl="sibTrans2D1" presStyleIdx="1" presStyleCnt="2"/>
      <dgm:spPr/>
    </dgm:pt>
    <dgm:pt modelId="{215EF2CE-4C78-41FB-B3AF-6BCFE805491F}" type="pres">
      <dgm:prSet presAssocID="{5CB5053A-2F87-419A-AE8A-16347C92125E}" presName="connectorText" presStyleLbl="sibTrans2D1" presStyleIdx="1" presStyleCnt="2"/>
      <dgm:spPr/>
    </dgm:pt>
    <dgm:pt modelId="{E884C038-0192-440D-AFFD-25C44BAE38AA}" type="pres">
      <dgm:prSet presAssocID="{4E5D73A4-13A9-404C-82F0-E6EFDC29F406}" presName="node" presStyleLbl="node1" presStyleIdx="2" presStyleCnt="3">
        <dgm:presLayoutVars>
          <dgm:bulletEnabled val="1"/>
        </dgm:presLayoutVars>
      </dgm:prSet>
      <dgm:spPr/>
    </dgm:pt>
  </dgm:ptLst>
  <dgm:cxnLst>
    <dgm:cxn modelId="{48292015-B90F-4A54-8578-90BFA9989D23}" type="presOf" srcId="{D6619E2D-8DF3-48C4-B34F-2333C3E96B52}" destId="{18AEE2B2-80C1-4194-8FDA-C0DBCC020057}" srcOrd="0" destOrd="0" presId="urn:microsoft.com/office/officeart/2005/8/layout/process1"/>
    <dgm:cxn modelId="{388F176F-A84C-4187-8ED1-1F97857ED47C}" type="presOf" srcId="{A5D5D3E8-C3A0-44CE-AA32-825EAC5D25EB}" destId="{FEC16D2D-B7A8-4209-815F-0AEE3B0828A4}" srcOrd="0" destOrd="0" presId="urn:microsoft.com/office/officeart/2005/8/layout/process1"/>
    <dgm:cxn modelId="{DBE0797A-77DF-4648-B00C-33A82918F9C8}" srcId="{A5D5D3E8-C3A0-44CE-AA32-825EAC5D25EB}" destId="{4E5D73A4-13A9-404C-82F0-E6EFDC29F406}" srcOrd="2" destOrd="0" parTransId="{4D02BC7A-8223-4C35-BD3F-31A4231CE6D6}" sibTransId="{442624FC-0FFA-4282-A34C-A7518F75D3C7}"/>
    <dgm:cxn modelId="{D986BC84-4514-45E0-B7A1-BBBFBC5426BF}" srcId="{A5D5D3E8-C3A0-44CE-AA32-825EAC5D25EB}" destId="{78B9C7A4-326D-4F19-9358-4FA5B9BFB454}" srcOrd="1" destOrd="0" parTransId="{4D8BF544-0419-46BD-8B40-9EAD3D371E5B}" sibTransId="{5CB5053A-2F87-419A-AE8A-16347C92125E}"/>
    <dgm:cxn modelId="{0D26EEB3-3A35-4418-9C36-74F3108482AC}" type="presOf" srcId="{66F9538E-4925-4DAF-93F9-96F55D0C3FB6}" destId="{51E0B98B-2C2C-4B9F-ACA8-411FF3B927B2}" srcOrd="0" destOrd="0" presId="urn:microsoft.com/office/officeart/2005/8/layout/process1"/>
    <dgm:cxn modelId="{080FF1BA-165C-47BE-8C89-B60F7EBF0C91}" type="presOf" srcId="{4E5D73A4-13A9-404C-82F0-E6EFDC29F406}" destId="{E884C038-0192-440D-AFFD-25C44BAE38AA}" srcOrd="0" destOrd="0" presId="urn:microsoft.com/office/officeart/2005/8/layout/process1"/>
    <dgm:cxn modelId="{12ADDED9-8C74-4977-AAEE-CBF86885C5BB}" type="presOf" srcId="{5CB5053A-2F87-419A-AE8A-16347C92125E}" destId="{215EF2CE-4C78-41FB-B3AF-6BCFE805491F}" srcOrd="1" destOrd="0" presId="urn:microsoft.com/office/officeart/2005/8/layout/process1"/>
    <dgm:cxn modelId="{589E14E3-3D08-4B87-BBEA-CDCCF400AE23}" srcId="{A5D5D3E8-C3A0-44CE-AA32-825EAC5D25EB}" destId="{66F9538E-4925-4DAF-93F9-96F55D0C3FB6}" srcOrd="0" destOrd="0" parTransId="{98F4BBF4-C9D1-4D0B-9D5C-7D7D6754A202}" sibTransId="{D6619E2D-8DF3-48C4-B34F-2333C3E96B52}"/>
    <dgm:cxn modelId="{CDED32EC-4F3A-4A0D-A661-A050FD72D847}" type="presOf" srcId="{5CB5053A-2F87-419A-AE8A-16347C92125E}" destId="{00D155CA-9C96-44B5-869C-266FBE8878CC}" srcOrd="0" destOrd="0" presId="urn:microsoft.com/office/officeart/2005/8/layout/process1"/>
    <dgm:cxn modelId="{684169EC-DB06-4BA6-BDF9-8807BE156490}" type="presOf" srcId="{78B9C7A4-326D-4F19-9358-4FA5B9BFB454}" destId="{17B15B36-AEC5-48A4-8CFD-29DF01A22444}" srcOrd="0" destOrd="0" presId="urn:microsoft.com/office/officeart/2005/8/layout/process1"/>
    <dgm:cxn modelId="{1EBE8CF1-2A02-459A-8E20-A512D1DA8C4B}" type="presOf" srcId="{D6619E2D-8DF3-48C4-B34F-2333C3E96B52}" destId="{81327552-C836-484D-AB59-DC705B4F899B}" srcOrd="1" destOrd="0" presId="urn:microsoft.com/office/officeart/2005/8/layout/process1"/>
    <dgm:cxn modelId="{310C5F74-7AA0-4D45-A077-EC5588B7A226}" type="presParOf" srcId="{FEC16D2D-B7A8-4209-815F-0AEE3B0828A4}" destId="{51E0B98B-2C2C-4B9F-ACA8-411FF3B927B2}" srcOrd="0" destOrd="0" presId="urn:microsoft.com/office/officeart/2005/8/layout/process1"/>
    <dgm:cxn modelId="{BBC6C31F-BBCF-48F2-BB84-9FB059939108}" type="presParOf" srcId="{FEC16D2D-B7A8-4209-815F-0AEE3B0828A4}" destId="{18AEE2B2-80C1-4194-8FDA-C0DBCC020057}" srcOrd="1" destOrd="0" presId="urn:microsoft.com/office/officeart/2005/8/layout/process1"/>
    <dgm:cxn modelId="{BE34AA07-005E-4313-ADF5-4208ECFB94EC}" type="presParOf" srcId="{18AEE2B2-80C1-4194-8FDA-C0DBCC020057}" destId="{81327552-C836-484D-AB59-DC705B4F899B}" srcOrd="0" destOrd="0" presId="urn:microsoft.com/office/officeart/2005/8/layout/process1"/>
    <dgm:cxn modelId="{8C72FF47-CB44-474F-B487-77AF97C06457}" type="presParOf" srcId="{FEC16D2D-B7A8-4209-815F-0AEE3B0828A4}" destId="{17B15B36-AEC5-48A4-8CFD-29DF01A22444}" srcOrd="2" destOrd="0" presId="urn:microsoft.com/office/officeart/2005/8/layout/process1"/>
    <dgm:cxn modelId="{32007B96-F6BD-4BFE-8A3E-E16013194005}" type="presParOf" srcId="{FEC16D2D-B7A8-4209-815F-0AEE3B0828A4}" destId="{00D155CA-9C96-44B5-869C-266FBE8878CC}" srcOrd="3" destOrd="0" presId="urn:microsoft.com/office/officeart/2005/8/layout/process1"/>
    <dgm:cxn modelId="{1BD6EF04-20C4-46D3-B264-25967E1475F5}" type="presParOf" srcId="{00D155CA-9C96-44B5-869C-266FBE8878CC}" destId="{215EF2CE-4C78-41FB-B3AF-6BCFE805491F}" srcOrd="0" destOrd="0" presId="urn:microsoft.com/office/officeart/2005/8/layout/process1"/>
    <dgm:cxn modelId="{62461558-5340-43CB-A847-884575134E03}" type="presParOf" srcId="{FEC16D2D-B7A8-4209-815F-0AEE3B0828A4}" destId="{E884C038-0192-440D-AFFD-25C44BAE38A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55C117-D9BB-43BF-86E4-84D3E8FB2AE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54833BD-0015-4FD1-B583-04738E893B95}">
      <dgm:prSet/>
      <dgm:spPr/>
      <dgm:t>
        <a:bodyPr/>
        <a:lstStyle/>
        <a:p>
          <a:r>
            <a:rPr lang="en-US" dirty="0"/>
            <a:t>We find that SVM is the best classifier.</a:t>
          </a:r>
        </a:p>
      </dgm:t>
    </dgm:pt>
    <dgm:pt modelId="{30FC73B5-0E4A-4674-BE86-98FCD1F960A8}" type="parTrans" cxnId="{9430343F-939A-45BC-8CF9-01B405DEE418}">
      <dgm:prSet/>
      <dgm:spPr/>
      <dgm:t>
        <a:bodyPr/>
        <a:lstStyle/>
        <a:p>
          <a:endParaRPr lang="en-US"/>
        </a:p>
      </dgm:t>
    </dgm:pt>
    <dgm:pt modelId="{C917BD16-AC55-4B10-BD77-A2FA3A1A8377}" type="sibTrans" cxnId="{9430343F-939A-45BC-8CF9-01B405DEE418}">
      <dgm:prSet/>
      <dgm:spPr/>
      <dgm:t>
        <a:bodyPr/>
        <a:lstStyle/>
        <a:p>
          <a:endParaRPr lang="en-US"/>
        </a:p>
      </dgm:t>
    </dgm:pt>
    <dgm:pt modelId="{8477EB41-E8B5-4D18-8BB9-7AE96B04F265}">
      <dgm:prSet/>
      <dgm:spPr/>
      <dgm:t>
        <a:bodyPr/>
        <a:lstStyle/>
        <a:p>
          <a:r>
            <a:rPr lang="en-US" dirty="0"/>
            <a:t>All launch sites are near coastal Region</a:t>
          </a:r>
        </a:p>
      </dgm:t>
    </dgm:pt>
    <dgm:pt modelId="{9EFEC94C-AF96-454A-BEF8-1EDCB22D5A03}" type="parTrans" cxnId="{4837E109-55D0-466D-9E56-3B906026FD68}">
      <dgm:prSet/>
      <dgm:spPr/>
      <dgm:t>
        <a:bodyPr/>
        <a:lstStyle/>
        <a:p>
          <a:endParaRPr lang="en-US"/>
        </a:p>
      </dgm:t>
    </dgm:pt>
    <dgm:pt modelId="{2802541A-E499-4DFA-BBFF-D6E00733DDAC}" type="sibTrans" cxnId="{4837E109-55D0-466D-9E56-3B906026FD68}">
      <dgm:prSet/>
      <dgm:spPr/>
      <dgm:t>
        <a:bodyPr/>
        <a:lstStyle/>
        <a:p>
          <a:endParaRPr lang="en-US"/>
        </a:p>
      </dgm:t>
    </dgm:pt>
    <dgm:pt modelId="{D6AFE958-ABA7-4574-88E9-730BD081F7E3}">
      <dgm:prSet/>
      <dgm:spPr/>
      <dgm:t>
        <a:bodyPr/>
        <a:lstStyle/>
        <a:p>
          <a:r>
            <a:rPr lang="en-US" dirty="0"/>
            <a:t>The success rate of landing has increased from 2013</a:t>
          </a:r>
        </a:p>
      </dgm:t>
    </dgm:pt>
    <dgm:pt modelId="{0ED858B9-9FA9-4967-9F90-9483BC5699A6}" type="parTrans" cxnId="{01B5CF69-74E6-478F-BD06-D3DAB17A281D}">
      <dgm:prSet/>
      <dgm:spPr/>
      <dgm:t>
        <a:bodyPr/>
        <a:lstStyle/>
        <a:p>
          <a:endParaRPr lang="en-US"/>
        </a:p>
      </dgm:t>
    </dgm:pt>
    <dgm:pt modelId="{74BA0C2C-A690-4492-8BF7-C92B2D3306A8}" type="sibTrans" cxnId="{01B5CF69-74E6-478F-BD06-D3DAB17A281D}">
      <dgm:prSet/>
      <dgm:spPr/>
      <dgm:t>
        <a:bodyPr/>
        <a:lstStyle/>
        <a:p>
          <a:endParaRPr lang="en-US"/>
        </a:p>
      </dgm:t>
    </dgm:pt>
    <dgm:pt modelId="{6CBFD10E-085C-4FAE-B4C6-FC440E744B0C}">
      <dgm:prSet/>
      <dgm:spPr/>
      <dgm:t>
        <a:bodyPr/>
        <a:lstStyle/>
        <a:p>
          <a:r>
            <a:rPr lang="en-US" dirty="0"/>
            <a:t>Rockets with a high payload mass has a higher chance of successful outcome. </a:t>
          </a:r>
        </a:p>
      </dgm:t>
    </dgm:pt>
    <dgm:pt modelId="{DC690EED-83D7-49F7-BA98-A909E1FDF44F}" type="parTrans" cxnId="{10F7DF8B-A64A-47AA-8C6F-EC6A7FBDB015}">
      <dgm:prSet/>
      <dgm:spPr/>
      <dgm:t>
        <a:bodyPr/>
        <a:lstStyle/>
        <a:p>
          <a:endParaRPr lang="en-US"/>
        </a:p>
      </dgm:t>
    </dgm:pt>
    <dgm:pt modelId="{89B6670B-3AD1-4D4B-B0E5-33FFB3FE0ED3}" type="sibTrans" cxnId="{10F7DF8B-A64A-47AA-8C6F-EC6A7FBDB015}">
      <dgm:prSet/>
      <dgm:spPr/>
      <dgm:t>
        <a:bodyPr/>
        <a:lstStyle/>
        <a:p>
          <a:endParaRPr lang="en-US"/>
        </a:p>
      </dgm:t>
    </dgm:pt>
    <dgm:pt modelId="{F0224C5C-1451-49C9-A3CB-DE8D650715EA}">
      <dgm:prSet/>
      <dgm:spPr/>
      <dgm:t>
        <a:bodyPr/>
        <a:lstStyle/>
        <a:p>
          <a:r>
            <a:rPr lang="en-US" dirty="0"/>
            <a:t>GTO is the most unfavorable orbit </a:t>
          </a:r>
        </a:p>
      </dgm:t>
    </dgm:pt>
    <dgm:pt modelId="{62B07A7A-498F-4D74-ADFF-EBAC9AEEE6D6}" type="parTrans" cxnId="{C8D6A2BE-B849-4980-8273-EDC9C8EF0C1A}">
      <dgm:prSet/>
      <dgm:spPr/>
      <dgm:t>
        <a:bodyPr/>
        <a:lstStyle/>
        <a:p>
          <a:endParaRPr lang="en-US"/>
        </a:p>
      </dgm:t>
    </dgm:pt>
    <dgm:pt modelId="{B617210C-558B-42EE-B4AF-C8607018B208}" type="sibTrans" cxnId="{C8D6A2BE-B849-4980-8273-EDC9C8EF0C1A}">
      <dgm:prSet/>
      <dgm:spPr/>
      <dgm:t>
        <a:bodyPr/>
        <a:lstStyle/>
        <a:p>
          <a:endParaRPr lang="en-US"/>
        </a:p>
      </dgm:t>
    </dgm:pt>
    <dgm:pt modelId="{7090600F-2C7A-4619-AD60-8293BB3A7CC7}" type="pres">
      <dgm:prSet presAssocID="{FE55C117-D9BB-43BF-86E4-84D3E8FB2AE7}" presName="linear" presStyleCnt="0">
        <dgm:presLayoutVars>
          <dgm:animLvl val="lvl"/>
          <dgm:resizeHandles val="exact"/>
        </dgm:presLayoutVars>
      </dgm:prSet>
      <dgm:spPr/>
    </dgm:pt>
    <dgm:pt modelId="{AB869040-848C-43DC-8E94-A6151F50EC5C}" type="pres">
      <dgm:prSet presAssocID="{954833BD-0015-4FD1-B583-04738E893B95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C777CD5-9BDE-4BE6-AF06-91FE52BE96ED}" type="pres">
      <dgm:prSet presAssocID="{C917BD16-AC55-4B10-BD77-A2FA3A1A8377}" presName="spacer" presStyleCnt="0"/>
      <dgm:spPr/>
    </dgm:pt>
    <dgm:pt modelId="{B29422B0-B1BB-4510-8B2A-F1C897DD218A}" type="pres">
      <dgm:prSet presAssocID="{8477EB41-E8B5-4D18-8BB9-7AE96B04F26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66A7C6E-60B2-4D2A-BF08-B70859D4266C}" type="pres">
      <dgm:prSet presAssocID="{2802541A-E499-4DFA-BBFF-D6E00733DDAC}" presName="spacer" presStyleCnt="0"/>
      <dgm:spPr/>
    </dgm:pt>
    <dgm:pt modelId="{53DF9791-1F86-42D4-8F68-7D9825FAE701}" type="pres">
      <dgm:prSet presAssocID="{D6AFE958-ABA7-4574-88E9-730BD081F7E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CE1E865-4830-457D-8013-5B6B61948812}" type="pres">
      <dgm:prSet presAssocID="{74BA0C2C-A690-4492-8BF7-C92B2D3306A8}" presName="spacer" presStyleCnt="0"/>
      <dgm:spPr/>
    </dgm:pt>
    <dgm:pt modelId="{EB98ECEA-6B4C-46DF-9C58-4AAEF20A69E0}" type="pres">
      <dgm:prSet presAssocID="{6CBFD10E-085C-4FAE-B4C6-FC440E744B0C}" presName="parentText" presStyleLbl="node1" presStyleIdx="3" presStyleCnt="5" custLinFactNeighborX="-129" custLinFactNeighborY="740">
        <dgm:presLayoutVars>
          <dgm:chMax val="0"/>
          <dgm:bulletEnabled val="1"/>
        </dgm:presLayoutVars>
      </dgm:prSet>
      <dgm:spPr/>
    </dgm:pt>
    <dgm:pt modelId="{1AB601C7-8A14-4C1D-8738-4A52914CD75B}" type="pres">
      <dgm:prSet presAssocID="{89B6670B-3AD1-4D4B-B0E5-33FFB3FE0ED3}" presName="spacer" presStyleCnt="0"/>
      <dgm:spPr/>
    </dgm:pt>
    <dgm:pt modelId="{AC84211F-448E-47A1-A664-BF46762BCB65}" type="pres">
      <dgm:prSet presAssocID="{F0224C5C-1451-49C9-A3CB-DE8D650715E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4837E109-55D0-466D-9E56-3B906026FD68}" srcId="{FE55C117-D9BB-43BF-86E4-84D3E8FB2AE7}" destId="{8477EB41-E8B5-4D18-8BB9-7AE96B04F265}" srcOrd="1" destOrd="0" parTransId="{9EFEC94C-AF96-454A-BEF8-1EDCB22D5A03}" sibTransId="{2802541A-E499-4DFA-BBFF-D6E00733DDAC}"/>
    <dgm:cxn modelId="{45057E30-01D8-4A1F-9089-903D7BE6BCE5}" type="presOf" srcId="{D6AFE958-ABA7-4574-88E9-730BD081F7E3}" destId="{53DF9791-1F86-42D4-8F68-7D9825FAE701}" srcOrd="0" destOrd="0" presId="urn:microsoft.com/office/officeart/2005/8/layout/vList2"/>
    <dgm:cxn modelId="{9430343F-939A-45BC-8CF9-01B405DEE418}" srcId="{FE55C117-D9BB-43BF-86E4-84D3E8FB2AE7}" destId="{954833BD-0015-4FD1-B583-04738E893B95}" srcOrd="0" destOrd="0" parTransId="{30FC73B5-0E4A-4674-BE86-98FCD1F960A8}" sibTransId="{C917BD16-AC55-4B10-BD77-A2FA3A1A8377}"/>
    <dgm:cxn modelId="{01B5CF69-74E6-478F-BD06-D3DAB17A281D}" srcId="{FE55C117-D9BB-43BF-86E4-84D3E8FB2AE7}" destId="{D6AFE958-ABA7-4574-88E9-730BD081F7E3}" srcOrd="2" destOrd="0" parTransId="{0ED858B9-9FA9-4967-9F90-9483BC5699A6}" sibTransId="{74BA0C2C-A690-4492-8BF7-C92B2D3306A8}"/>
    <dgm:cxn modelId="{AE239D70-5451-41CB-A4DF-E33498DDE98A}" type="presOf" srcId="{954833BD-0015-4FD1-B583-04738E893B95}" destId="{AB869040-848C-43DC-8E94-A6151F50EC5C}" srcOrd="0" destOrd="0" presId="urn:microsoft.com/office/officeart/2005/8/layout/vList2"/>
    <dgm:cxn modelId="{742A7188-E764-4E88-AD4F-6D5A932E09D0}" type="presOf" srcId="{8477EB41-E8B5-4D18-8BB9-7AE96B04F265}" destId="{B29422B0-B1BB-4510-8B2A-F1C897DD218A}" srcOrd="0" destOrd="0" presId="urn:microsoft.com/office/officeart/2005/8/layout/vList2"/>
    <dgm:cxn modelId="{10F7DF8B-A64A-47AA-8C6F-EC6A7FBDB015}" srcId="{FE55C117-D9BB-43BF-86E4-84D3E8FB2AE7}" destId="{6CBFD10E-085C-4FAE-B4C6-FC440E744B0C}" srcOrd="3" destOrd="0" parTransId="{DC690EED-83D7-49F7-BA98-A909E1FDF44F}" sibTransId="{89B6670B-3AD1-4D4B-B0E5-33FFB3FE0ED3}"/>
    <dgm:cxn modelId="{3E2CF6AB-46AE-44FD-8062-AEEAC34B1849}" type="presOf" srcId="{FE55C117-D9BB-43BF-86E4-84D3E8FB2AE7}" destId="{7090600F-2C7A-4619-AD60-8293BB3A7CC7}" srcOrd="0" destOrd="0" presId="urn:microsoft.com/office/officeart/2005/8/layout/vList2"/>
    <dgm:cxn modelId="{C8D6A2BE-B849-4980-8273-EDC9C8EF0C1A}" srcId="{FE55C117-D9BB-43BF-86E4-84D3E8FB2AE7}" destId="{F0224C5C-1451-49C9-A3CB-DE8D650715EA}" srcOrd="4" destOrd="0" parTransId="{62B07A7A-498F-4D74-ADFF-EBAC9AEEE6D6}" sibTransId="{B617210C-558B-42EE-B4AF-C8607018B208}"/>
    <dgm:cxn modelId="{FF1337DF-4C6B-4FAD-A871-3A0F4008EE16}" type="presOf" srcId="{F0224C5C-1451-49C9-A3CB-DE8D650715EA}" destId="{AC84211F-448E-47A1-A664-BF46762BCB65}" srcOrd="0" destOrd="0" presId="urn:microsoft.com/office/officeart/2005/8/layout/vList2"/>
    <dgm:cxn modelId="{BB63CFFB-D940-4814-A274-7054953EE523}" type="presOf" srcId="{6CBFD10E-085C-4FAE-B4C6-FC440E744B0C}" destId="{EB98ECEA-6B4C-46DF-9C58-4AAEF20A69E0}" srcOrd="0" destOrd="0" presId="urn:microsoft.com/office/officeart/2005/8/layout/vList2"/>
    <dgm:cxn modelId="{EBF49E6C-973C-4C4D-8E17-F007F5391778}" type="presParOf" srcId="{7090600F-2C7A-4619-AD60-8293BB3A7CC7}" destId="{AB869040-848C-43DC-8E94-A6151F50EC5C}" srcOrd="0" destOrd="0" presId="urn:microsoft.com/office/officeart/2005/8/layout/vList2"/>
    <dgm:cxn modelId="{DEFA5333-B606-4528-BD57-CF4F923DCBAE}" type="presParOf" srcId="{7090600F-2C7A-4619-AD60-8293BB3A7CC7}" destId="{5C777CD5-9BDE-4BE6-AF06-91FE52BE96ED}" srcOrd="1" destOrd="0" presId="urn:microsoft.com/office/officeart/2005/8/layout/vList2"/>
    <dgm:cxn modelId="{DF2F435F-676A-4301-9AE3-58298460C0B4}" type="presParOf" srcId="{7090600F-2C7A-4619-AD60-8293BB3A7CC7}" destId="{B29422B0-B1BB-4510-8B2A-F1C897DD218A}" srcOrd="2" destOrd="0" presId="urn:microsoft.com/office/officeart/2005/8/layout/vList2"/>
    <dgm:cxn modelId="{4E09FAA0-B294-45E6-8A5E-AA2F7AA1696F}" type="presParOf" srcId="{7090600F-2C7A-4619-AD60-8293BB3A7CC7}" destId="{666A7C6E-60B2-4D2A-BF08-B70859D4266C}" srcOrd="3" destOrd="0" presId="urn:microsoft.com/office/officeart/2005/8/layout/vList2"/>
    <dgm:cxn modelId="{A61F4F22-27F9-4373-8F45-AB6568CBEDD0}" type="presParOf" srcId="{7090600F-2C7A-4619-AD60-8293BB3A7CC7}" destId="{53DF9791-1F86-42D4-8F68-7D9825FAE701}" srcOrd="4" destOrd="0" presId="urn:microsoft.com/office/officeart/2005/8/layout/vList2"/>
    <dgm:cxn modelId="{ED87A1A1-8398-43FD-994B-20C57A8D0702}" type="presParOf" srcId="{7090600F-2C7A-4619-AD60-8293BB3A7CC7}" destId="{DCE1E865-4830-457D-8013-5B6B61948812}" srcOrd="5" destOrd="0" presId="urn:microsoft.com/office/officeart/2005/8/layout/vList2"/>
    <dgm:cxn modelId="{8E04037F-2C78-4EBD-B49F-0DBED23D2B20}" type="presParOf" srcId="{7090600F-2C7A-4619-AD60-8293BB3A7CC7}" destId="{EB98ECEA-6B4C-46DF-9C58-4AAEF20A69E0}" srcOrd="6" destOrd="0" presId="urn:microsoft.com/office/officeart/2005/8/layout/vList2"/>
    <dgm:cxn modelId="{E82AC58A-9A78-4D85-9DD4-30A1B9583A11}" type="presParOf" srcId="{7090600F-2C7A-4619-AD60-8293BB3A7CC7}" destId="{1AB601C7-8A14-4C1D-8738-4A52914CD75B}" srcOrd="7" destOrd="0" presId="urn:microsoft.com/office/officeart/2005/8/layout/vList2"/>
    <dgm:cxn modelId="{932CA2CA-F549-49E4-9856-3A00977647BB}" type="presParOf" srcId="{7090600F-2C7A-4619-AD60-8293BB3A7CC7}" destId="{AC84211F-448E-47A1-A664-BF46762BCB6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3137DA-CC2B-426A-BE67-BFE2DBD4E31E}">
      <dsp:nvSpPr>
        <dsp:cNvPr id="0" name=""/>
        <dsp:cNvSpPr/>
      </dsp:nvSpPr>
      <dsp:spPr>
        <a:xfrm>
          <a:off x="1701" y="1601071"/>
          <a:ext cx="1457228" cy="8743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SpaceX_url</a:t>
          </a:r>
          <a:endParaRPr lang="en-IN" sz="800" kern="1200" dirty="0"/>
        </a:p>
      </dsp:txBody>
      <dsp:txXfrm>
        <a:off x="27309" y="1626679"/>
        <a:ext cx="1406012" cy="823121"/>
      </dsp:txXfrm>
    </dsp:sp>
    <dsp:sp modelId="{AB87AC3C-8100-4FC1-B1F8-F4DA921A30B2}">
      <dsp:nvSpPr>
        <dsp:cNvPr id="0" name=""/>
        <dsp:cNvSpPr/>
      </dsp:nvSpPr>
      <dsp:spPr>
        <a:xfrm>
          <a:off x="1604652" y="1857543"/>
          <a:ext cx="308932" cy="3613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00" kern="1200"/>
        </a:p>
      </dsp:txBody>
      <dsp:txXfrm>
        <a:off x="1604652" y="1929821"/>
        <a:ext cx="216252" cy="216836"/>
      </dsp:txXfrm>
    </dsp:sp>
    <dsp:sp modelId="{A5B2596F-52EE-443B-94EE-38A571B45474}">
      <dsp:nvSpPr>
        <dsp:cNvPr id="0" name=""/>
        <dsp:cNvSpPr/>
      </dsp:nvSpPr>
      <dsp:spPr>
        <a:xfrm>
          <a:off x="2041821" y="1601071"/>
          <a:ext cx="1457228" cy="8743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Requests.get(SpaceX_ur;)</a:t>
          </a:r>
          <a:endParaRPr lang="en-IN" sz="800" kern="1200" dirty="0"/>
        </a:p>
      </dsp:txBody>
      <dsp:txXfrm>
        <a:off x="2067429" y="1626679"/>
        <a:ext cx="1406012" cy="823121"/>
      </dsp:txXfrm>
    </dsp:sp>
    <dsp:sp modelId="{5002849B-0FF0-4C1E-B036-EC092C5B386A}">
      <dsp:nvSpPr>
        <dsp:cNvPr id="0" name=""/>
        <dsp:cNvSpPr/>
      </dsp:nvSpPr>
      <dsp:spPr>
        <a:xfrm>
          <a:off x="3644772" y="1857543"/>
          <a:ext cx="308932" cy="3613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00" kern="1200"/>
        </a:p>
      </dsp:txBody>
      <dsp:txXfrm>
        <a:off x="3644772" y="1929821"/>
        <a:ext cx="216252" cy="216836"/>
      </dsp:txXfrm>
    </dsp:sp>
    <dsp:sp modelId="{CAEAFB90-840B-495F-AAAB-9968223206AA}">
      <dsp:nvSpPr>
        <dsp:cNvPr id="0" name=""/>
        <dsp:cNvSpPr/>
      </dsp:nvSpPr>
      <dsp:spPr>
        <a:xfrm>
          <a:off x="4081941" y="1458169"/>
          <a:ext cx="2082481" cy="1160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800" kern="1200" dirty="0"/>
            <a:t>data=pd.json_normalize(response.json())</a:t>
          </a:r>
        </a:p>
      </dsp:txBody>
      <dsp:txXfrm>
        <a:off x="4115920" y="1492148"/>
        <a:ext cx="2014523" cy="10921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E0B98B-2C2C-4B9F-ACA8-411FF3B927B2}">
      <dsp:nvSpPr>
        <dsp:cNvPr id="0" name=""/>
        <dsp:cNvSpPr/>
      </dsp:nvSpPr>
      <dsp:spPr>
        <a:xfrm>
          <a:off x="5597" y="1499097"/>
          <a:ext cx="1673177" cy="15215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Define BeautifulSoup object</a:t>
          </a:r>
          <a:endParaRPr lang="en-IN" sz="1800" kern="1200" dirty="0"/>
        </a:p>
      </dsp:txBody>
      <dsp:txXfrm>
        <a:off x="50162" y="1543662"/>
        <a:ext cx="1584047" cy="1432415"/>
      </dsp:txXfrm>
    </dsp:sp>
    <dsp:sp modelId="{18AEE2B2-80C1-4194-8FDA-C0DBCC020057}">
      <dsp:nvSpPr>
        <dsp:cNvPr id="0" name=""/>
        <dsp:cNvSpPr/>
      </dsp:nvSpPr>
      <dsp:spPr>
        <a:xfrm>
          <a:off x="1846092" y="2052396"/>
          <a:ext cx="354713" cy="41494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1846092" y="2135385"/>
        <a:ext cx="248299" cy="248969"/>
      </dsp:txXfrm>
    </dsp:sp>
    <dsp:sp modelId="{17B15B36-AEC5-48A4-8CFD-29DF01A22444}">
      <dsp:nvSpPr>
        <dsp:cNvPr id="0" name=""/>
        <dsp:cNvSpPr/>
      </dsp:nvSpPr>
      <dsp:spPr>
        <a:xfrm>
          <a:off x="2348045" y="1499097"/>
          <a:ext cx="1673177" cy="15215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Providing the URL and using </a:t>
          </a:r>
          <a:r>
            <a:rPr lang="en-US" sz="1800" kern="1200" dirty="0" err="1"/>
            <a:t>find_all</a:t>
          </a:r>
          <a:endParaRPr lang="en-IN" sz="1800" kern="1200" dirty="0"/>
        </a:p>
      </dsp:txBody>
      <dsp:txXfrm>
        <a:off x="2392610" y="1543662"/>
        <a:ext cx="1584047" cy="1432415"/>
      </dsp:txXfrm>
    </dsp:sp>
    <dsp:sp modelId="{00D155CA-9C96-44B5-869C-266FBE8878CC}">
      <dsp:nvSpPr>
        <dsp:cNvPr id="0" name=""/>
        <dsp:cNvSpPr/>
      </dsp:nvSpPr>
      <dsp:spPr>
        <a:xfrm>
          <a:off x="4188540" y="2052396"/>
          <a:ext cx="354713" cy="41494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4188540" y="2135385"/>
        <a:ext cx="248299" cy="248969"/>
      </dsp:txXfrm>
    </dsp:sp>
    <dsp:sp modelId="{E884C038-0192-440D-AFFD-25C44BAE38AA}">
      <dsp:nvSpPr>
        <dsp:cNvPr id="0" name=""/>
        <dsp:cNvSpPr/>
      </dsp:nvSpPr>
      <dsp:spPr>
        <a:xfrm>
          <a:off x="4690493" y="1499097"/>
          <a:ext cx="1673177" cy="15215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Using functions to create a Dictionary and then making a dataFrame</a:t>
          </a:r>
          <a:endParaRPr lang="en-IN" sz="1800" kern="1200" dirty="0"/>
        </a:p>
      </dsp:txBody>
      <dsp:txXfrm>
        <a:off x="4735058" y="1543662"/>
        <a:ext cx="1584047" cy="14324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869040-848C-43DC-8E94-A6151F50EC5C}">
      <dsp:nvSpPr>
        <dsp:cNvPr id="0" name=""/>
        <dsp:cNvSpPr/>
      </dsp:nvSpPr>
      <dsp:spPr>
        <a:xfrm>
          <a:off x="0" y="30950"/>
          <a:ext cx="6492875" cy="95340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We find that SVM is the best classifier.</a:t>
          </a:r>
        </a:p>
      </dsp:txBody>
      <dsp:txXfrm>
        <a:off x="46541" y="77491"/>
        <a:ext cx="6399793" cy="860321"/>
      </dsp:txXfrm>
    </dsp:sp>
    <dsp:sp modelId="{B29422B0-B1BB-4510-8B2A-F1C897DD218A}">
      <dsp:nvSpPr>
        <dsp:cNvPr id="0" name=""/>
        <dsp:cNvSpPr/>
      </dsp:nvSpPr>
      <dsp:spPr>
        <a:xfrm>
          <a:off x="0" y="1053474"/>
          <a:ext cx="6492875" cy="953403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All launch sites are near coastal Region</a:t>
          </a:r>
        </a:p>
      </dsp:txBody>
      <dsp:txXfrm>
        <a:off x="46541" y="1100015"/>
        <a:ext cx="6399793" cy="860321"/>
      </dsp:txXfrm>
    </dsp:sp>
    <dsp:sp modelId="{53DF9791-1F86-42D4-8F68-7D9825FAE701}">
      <dsp:nvSpPr>
        <dsp:cNvPr id="0" name=""/>
        <dsp:cNvSpPr/>
      </dsp:nvSpPr>
      <dsp:spPr>
        <a:xfrm>
          <a:off x="0" y="2075998"/>
          <a:ext cx="6492875" cy="953403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success rate of landing has increased from 2013</a:t>
          </a:r>
        </a:p>
      </dsp:txBody>
      <dsp:txXfrm>
        <a:off x="46541" y="2122539"/>
        <a:ext cx="6399793" cy="860321"/>
      </dsp:txXfrm>
    </dsp:sp>
    <dsp:sp modelId="{EB98ECEA-6B4C-46DF-9C58-4AAEF20A69E0}">
      <dsp:nvSpPr>
        <dsp:cNvPr id="0" name=""/>
        <dsp:cNvSpPr/>
      </dsp:nvSpPr>
      <dsp:spPr>
        <a:xfrm>
          <a:off x="0" y="3099033"/>
          <a:ext cx="6492875" cy="953403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Rockets with a high payload mass has a higher chance of successful outcome. </a:t>
          </a:r>
        </a:p>
      </dsp:txBody>
      <dsp:txXfrm>
        <a:off x="46541" y="3145574"/>
        <a:ext cx="6399793" cy="860321"/>
      </dsp:txXfrm>
    </dsp:sp>
    <dsp:sp modelId="{AC84211F-448E-47A1-A664-BF46762BCB65}">
      <dsp:nvSpPr>
        <dsp:cNvPr id="0" name=""/>
        <dsp:cNvSpPr/>
      </dsp:nvSpPr>
      <dsp:spPr>
        <a:xfrm>
          <a:off x="0" y="4121045"/>
          <a:ext cx="6492875" cy="953403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GTO is the most unfavorable orbit </a:t>
          </a:r>
        </a:p>
      </dsp:txBody>
      <dsp:txXfrm>
        <a:off x="46541" y="4167586"/>
        <a:ext cx="6399793" cy="8603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eg>
</file>

<file path=ppt/media/image3.png>
</file>

<file path=ppt/media/image30.JPG>
</file>

<file path=ppt/media/image31.JPG>
</file>

<file path=ppt/media/image32.JPG>
</file>

<file path=ppt/media/image33.jpeg>
</file>

<file path=ppt/media/image34.JPG>
</file>

<file path=ppt/media/image35.JPG>
</file>

<file path=ppt/media/image36.JPG>
</file>

<file path=ppt/media/image37.JPG>
</file>

<file path=ppt/media/image38.jpeg>
</file>

<file path=ppt/media/image4.jpe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055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6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14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75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68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JP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SHIVAM PANDEY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02/09/2021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For Data Wrangling we used Pandas library of python which provides us with the necessary tools for this process.</a:t>
            </a:r>
          </a:p>
          <a:p>
            <a:r>
              <a:rPr lang="en-US" dirty="0"/>
              <a:t>We used the info() method for identifying the type of columns and number of data in each column.</a:t>
            </a:r>
          </a:p>
          <a:p>
            <a:r>
              <a:rPr lang="en-US" dirty="0"/>
              <a:t>We used describe() for mathematical analysis of the data in each column like mean, average, max, min in every column.</a:t>
            </a:r>
          </a:p>
          <a:p>
            <a:r>
              <a:rPr lang="en-US" dirty="0"/>
              <a:t>Then we used isnull().sum() for the missing values that we need to treat.</a:t>
            </a:r>
          </a:p>
          <a:p>
            <a:r>
              <a:rPr lang="en-US" dirty="0"/>
              <a:t>GITHUB LINK-&gt; https://github.com/shivampandeyvns/IBM-watson/tree/master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Exploratory Data Analysis refers to the process of finding patterns in the data with the help of Data visualization libraries.</a:t>
            </a:r>
          </a:p>
          <a:p>
            <a:r>
              <a:rPr lang="en-US" dirty="0"/>
              <a:t>We used scatterplot for the study of inter dependence between our target column and other provided columns.</a:t>
            </a:r>
          </a:p>
          <a:p>
            <a:r>
              <a:rPr lang="en-US" dirty="0"/>
              <a:t>We used Bar chart for the study of various orbits and their success rate.</a:t>
            </a:r>
          </a:p>
          <a:p>
            <a:r>
              <a:rPr lang="en-US" dirty="0"/>
              <a:t>We used line plot for the study of outcome with years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We used several SQL query commands for the sake of EDA.</a:t>
            </a:r>
          </a:p>
          <a:p>
            <a:r>
              <a:rPr lang="en-US" dirty="0"/>
              <a:t>We used SELECT and FROM for the selection of data.</a:t>
            </a:r>
          </a:p>
          <a:p>
            <a:r>
              <a:rPr lang="en-US" dirty="0"/>
              <a:t>We used WHERE for the conditional selection.</a:t>
            </a:r>
          </a:p>
          <a:p>
            <a:r>
              <a:rPr lang="en-US" dirty="0"/>
              <a:t>We used LIMIT to select only a specific amount of data.</a:t>
            </a:r>
          </a:p>
          <a:p>
            <a:r>
              <a:rPr lang="en-US" dirty="0"/>
              <a:t>We used GROUP BY for the grouping of data.</a:t>
            </a:r>
          </a:p>
          <a:p>
            <a:r>
              <a:rPr lang="en-US" dirty="0"/>
              <a:t>We used SUM, AVG, COUNT etc. for sum, average and count calculations for various rows.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circle markers for the marking of various launch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popup for the popup select option on the map.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cluster marker for the cluster of the data points since they large in number.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polyline for the drawing a line from launch sites to the nearest railway station, highway etc.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Inside the plotly Dashboard we have provided with the drop-down menu option for the stakeholders to easily modify the values of the plots and observe the change in the trends.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used pie chart to show the composition.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used the line plot for the trend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bar chart to show the numerical values.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decided to test the accuracy of Logistic Regression, Support Vector Machines, Decision Trees, and K nearest neighbors for the classification algorithm.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train test split for the train and test data split.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then used GridSearchCV for hyperparameter tuning , it provided us with the best parameters for all our algorithms.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then tested the algorithm on the test set with the best parameters and recorded their accuracy and designed a confusion matrix for each of the algorithms.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most number of flights.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8B28A9BF-4E95-43FF-AA95-245A159FA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44956"/>
            <a:ext cx="5364480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67290" y="1780661"/>
            <a:ext cx="3582073" cy="14634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Payload vs. Launch Site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67290" y="3383121"/>
            <a:ext cx="3582072" cy="27932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Show a scatter plot of Payload vs. Launch Site</a:t>
            </a: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High payload mass results in Successful landing of first stage. 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650F3DF4-B597-41A5-AC18-8CA86DBF7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652" y="1462644"/>
            <a:ext cx="6642532" cy="335447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/>
                </a:solidFill>
                <a:latin typeface="+mn-lt"/>
              </a:rPr>
              <a:pPr algn="ctr">
                <a:spcAft>
                  <a:spcPts val="600"/>
                </a:spcAft>
              </a:pPr>
              <a:t>19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67290" y="1780661"/>
            <a:ext cx="3582073" cy="14634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Success Rate vs. Orbit Type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67290" y="3383121"/>
            <a:ext cx="3582072" cy="279325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Bar chart for the success rate of each orbit type</a:t>
            </a:r>
          </a:p>
          <a:p>
            <a:pPr>
              <a:spcBef>
                <a:spcPts val="1400"/>
              </a:spcBef>
            </a:pPr>
            <a:endParaRPr lang="en-US" sz="2000" dirty="0">
              <a:solidFill>
                <a:schemeClr val="bg1"/>
              </a:solidFill>
            </a:endParaRP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GTO  is most unfavorable orbit for successful landing.</a:t>
            </a: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ES-L1, GEO, SSO, HEO are most favorable orbit for successful landings. 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22A37447-B9C2-4BA3-A8A4-8C4799B6D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089" y="903730"/>
            <a:ext cx="6043658" cy="447230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/>
                </a:solidFill>
                <a:latin typeface="+mn-lt"/>
              </a:rPr>
              <a:pPr algn="ctr">
                <a:spcAft>
                  <a:spcPts val="600"/>
                </a:spcAft>
              </a:pPr>
              <a:t>20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67290" y="1780661"/>
            <a:ext cx="3582073" cy="14634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Flight Number vs. Orbit Type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67290" y="3383121"/>
            <a:ext cx="3582072" cy="27932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Scatter point of Flight number vs. Orbit type</a:t>
            </a: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VLEO has most number of flights.</a:t>
            </a: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GTO  has most number of unsuccessful flights.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193C6A0C-2943-4615-B0C7-92676DA2F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652" y="1055789"/>
            <a:ext cx="6642532" cy="41681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/>
                </a:solidFill>
                <a:latin typeface="+mn-lt"/>
              </a:rPr>
              <a:pPr algn="ctr">
                <a:spcAft>
                  <a:spcPts val="600"/>
                </a:spcAft>
              </a:pPr>
              <a:t>21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67290" y="1780661"/>
            <a:ext cx="3582073" cy="14634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Payload vs. Orbit Type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67290" y="3383121"/>
            <a:ext cx="3582072" cy="27932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Scatter point of payload vs. orbit type</a:t>
            </a:r>
          </a:p>
          <a:p>
            <a:pPr>
              <a:spcBef>
                <a:spcPts val="1400"/>
              </a:spcBef>
            </a:pPr>
            <a:endParaRPr lang="en-US" sz="2000" dirty="0">
              <a:solidFill>
                <a:schemeClr val="bg1"/>
              </a:solidFill>
            </a:endParaRP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GTO is not used for heavy payloads.</a:t>
            </a: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VLEO is used for a very specific amount of payload mass.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D835C3A9-53AF-420A-836C-DDDCC0775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652" y="1147124"/>
            <a:ext cx="6642532" cy="398551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/>
                </a:solidFill>
                <a:latin typeface="+mn-lt"/>
              </a:rPr>
              <a:pPr algn="ctr">
                <a:spcAft>
                  <a:spcPts val="600"/>
                </a:spcAft>
              </a:pPr>
              <a:t>22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67290" y="1780661"/>
            <a:ext cx="3582073" cy="14634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1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Launch Success Yearly Trend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67290" y="3383121"/>
            <a:ext cx="3582072" cy="27932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Line chart of yearly average success rate</a:t>
            </a: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The success rate has begun to increase from 2013.</a:t>
            </a: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bg1"/>
                </a:solidFill>
              </a:rPr>
              <a:t>There is a downward spike in Year 2018.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BE33BBC1-3A7F-4105-B878-33B62F656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652" y="1188640"/>
            <a:ext cx="6642532" cy="390248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/>
                </a:solidFill>
                <a:latin typeface="+mn-lt"/>
              </a:rPr>
              <a:pPr algn="ctr">
                <a:spcAft>
                  <a:spcPts val="600"/>
                </a:spcAft>
              </a:pPr>
              <a:t>23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1B89E8-F88B-40A4-A39E-3946440B1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35AE8D-B60B-4BC5-98A0-ADB3712C8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962563" y="501649"/>
            <a:ext cx="10266875" cy="954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All Launch Site Names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95400" y="1766888"/>
            <a:ext cx="9601200" cy="21288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rgbClr val="FFFFFF"/>
                </a:solidFill>
              </a:rPr>
              <a:t>We find that there are 3 unique Launch sites.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00254F-4167-4CB8-BE32-FB7E6FF8C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819" y="4936823"/>
            <a:ext cx="8679692" cy="67267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24</a:t>
            </a:fld>
            <a:endParaRPr lang="en-US" sz="1200">
              <a:solidFill>
                <a:schemeClr val="bg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0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643467" y="640080"/>
            <a:ext cx="3096427" cy="5613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Launch Site Names Begin with 'CCA'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699818" y="640082"/>
            <a:ext cx="6848715" cy="24848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The 5 records where the Launch site begin with ‘CCA’</a:t>
            </a:r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71F39A75-7978-4CAE-89C2-493BE1D98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039" y="3554329"/>
            <a:ext cx="7961961" cy="185849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34650" y="6356350"/>
            <a:ext cx="81915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prstClr val="black">
                    <a:tint val="75000"/>
                  </a:prstClr>
                </a:solidFill>
                <a:latin typeface="+mn-lt"/>
              </a:rPr>
              <a:pPr>
                <a:spcAft>
                  <a:spcPts val="600"/>
                </a:spcAft>
              </a:pPr>
              <a:t>25</a:t>
            </a:fld>
            <a:endParaRPr lang="en-US" sz="1200">
              <a:solidFill>
                <a:prstClr val="black">
                  <a:tint val="75000"/>
                </a:prst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1B89E8-F88B-40A4-A39E-3946440B1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35AE8D-B60B-4BC5-98A0-ADB3712C8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962563" y="501649"/>
            <a:ext cx="10266875" cy="954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Total Payload Mass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95400" y="1766888"/>
            <a:ext cx="9601200" cy="21288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rgbClr val="FFFFFF"/>
                </a:solidFill>
              </a:rPr>
              <a:t>Total Payload Mass carried by boosters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D827126-9500-4446-9394-DD91E3AAE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176" y="4759303"/>
            <a:ext cx="7780481" cy="106469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26</a:t>
            </a:fld>
            <a:endParaRPr lang="en-US" sz="1200">
              <a:solidFill>
                <a:schemeClr val="bg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1B89E8-F88B-40A4-A39E-3946440B1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35AE8D-B60B-4BC5-98A0-ADB3712C8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962563" y="501649"/>
            <a:ext cx="10266875" cy="954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Average Payload Mass by F9 v1.1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95400" y="1766888"/>
            <a:ext cx="9601200" cy="21288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rgbClr val="FFFFFF"/>
                </a:solidFill>
              </a:rPr>
              <a:t>Average payload mass carried by booster version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711EE2-F9F1-48C5-AD3F-522834145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528" y="5083740"/>
            <a:ext cx="4914437" cy="72582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27</a:t>
            </a:fld>
            <a:endParaRPr lang="en-US" sz="1200">
              <a:solidFill>
                <a:schemeClr val="bg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0C60769-5425-4CDA-B979-1B360DB8F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92347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516467" y="3446374"/>
            <a:ext cx="4809068" cy="2743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C89C52-ACE7-4388-9D38-F47641E45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000" y="5108028"/>
            <a:ext cx="4950591" cy="849344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68530" y="654226"/>
            <a:ext cx="5579532" cy="5533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dirty="0"/>
              <a:t>Date of the first successful landing outcome on ground pad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56848" y="6356350"/>
            <a:ext cx="119695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28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51B89E8-F88B-40A4-A39E-3946440B1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35AE8D-B60B-4BC5-98A0-ADB3712C8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962563" y="501649"/>
            <a:ext cx="10266875" cy="954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Successful Drone Ship Landing with Payload between 4000 and 6000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95400" y="1766888"/>
            <a:ext cx="9601200" cy="21288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rgbClr val="FFFFFF"/>
                </a:solidFill>
              </a:rPr>
              <a:t>Names of boosters which have successfully landed on drone ship and had payload mass greater than 4000 but less than 6000</a:t>
            </a:r>
          </a:p>
          <a:p>
            <a:pPr marL="0" indent="0">
              <a:spcBef>
                <a:spcPts val="1400"/>
              </a:spcBef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E4131D0-40C1-4CED-8F3D-DF5492143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962" y="4553430"/>
            <a:ext cx="5192603" cy="137440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29</a:t>
            </a:fld>
            <a:endParaRPr lang="en-US" sz="1200">
              <a:solidFill>
                <a:schemeClr val="bg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08084"/>
            <a:ext cx="10515600" cy="4635062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 we were provided with the data for different flights of SpaceX with a goal to analyze about the factors that  affected the successful landing of the first stage of the falcon 9 rockets.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the SpaceX API for the data extraction and wrangling.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performed Exploratory Data analysis on that data to study about the dependence of the outcome of successful landing on a variety of factors like launch site, payload mass, orbit etc.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found that orbit and payload had a great impact over the outcome wherever the payload mass was high the landing was successful and for orbit GEO,SSO,ES-L1 had highest successful landing rate while GTO had the lowest. 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tested various machine learning data classifiers which predicted the probability of the successful landing.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found that Support Vector Machine was the most accurate out of all.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LINK-https://github.com/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shivampandeyvns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/IBM-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watson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/tree/master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1146879" y="998002"/>
            <a:ext cx="3182940" cy="1471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Total Number of Successful and Failure Mission Outcomes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400" dirty="0">
                <a:solidFill>
                  <a:srgbClr val="FEFFFF"/>
                </a:solidFill>
              </a:rPr>
              <a:t>Total number of successful and failure mission outcomes.</a:t>
            </a: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FA39733E-5634-473D-B7EE-0B2B469D1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268" y="978865"/>
            <a:ext cx="6539075" cy="458084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624" y="6382512"/>
            <a:ext cx="685800" cy="320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0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30</a:t>
            </a:fld>
            <a:endParaRPr lang="en-US" sz="10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1048370" y="998002"/>
            <a:ext cx="3281449" cy="1720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Boosters Carried Maximum Payload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39635" y="2718804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400" dirty="0">
                <a:solidFill>
                  <a:srgbClr val="FEFFFF"/>
                </a:solidFill>
              </a:rPr>
              <a:t>Names of the booster which have carried the maximum payload mass</a:t>
            </a:r>
          </a:p>
        </p:txBody>
      </p:sp>
      <p:pic>
        <p:nvPicPr>
          <p:cNvPr id="6" name="Picture 5" descr="Text, table&#10;&#10;Description automatically generated">
            <a:extLst>
              <a:ext uri="{FF2B5EF4-FFF2-40B4-BE49-F238E27FC236}">
                <a16:creationId xmlns:a16="http://schemas.microsoft.com/office/drawing/2014/main" id="{5A6EECBB-7AC1-4EEA-B74E-1A945C672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268" y="1160438"/>
            <a:ext cx="6539075" cy="421770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7624" y="6382512"/>
            <a:ext cx="685800" cy="320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00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31</a:t>
            </a:fld>
            <a:endParaRPr lang="en-US" sz="10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51B89E8-F88B-40A4-A39E-3946440B1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335AE8D-B60B-4BC5-98A0-ADB3712C8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962563" y="501649"/>
            <a:ext cx="10266875" cy="954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2015 Launch Records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95400" y="1766888"/>
            <a:ext cx="9601200" cy="21288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>
                <a:solidFill>
                  <a:srgbClr val="FFFFFF"/>
                </a:solidFill>
              </a:rPr>
              <a:t>The list of failed landing_outcomes in drone ship, their booster versions, and launch site names for in year 2015</a:t>
            </a:r>
          </a:p>
          <a:p>
            <a:pPr marL="0" indent="0">
              <a:spcBef>
                <a:spcPts val="1400"/>
              </a:spcBef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rPr>
              <a:pPr>
                <a:spcAft>
                  <a:spcPts val="600"/>
                </a:spcAft>
                <a:defRPr/>
              </a:pPr>
              <a:t>32</a:t>
            </a:fld>
            <a:endParaRPr lang="en-US" sz="1200">
              <a:solidFill>
                <a:schemeClr val="bg1">
                  <a:lumMod val="75000"/>
                  <a:lumOff val="25000"/>
                </a:schemeClr>
              </a:solidFill>
              <a:latin typeface="+mn-lt"/>
            </a:endParaRPr>
          </a:p>
        </p:txBody>
      </p:sp>
      <p:pic>
        <p:nvPicPr>
          <p:cNvPr id="8" name="Picture 7" descr="Table&#10;&#10;Description automatically generated with medium confidence">
            <a:extLst>
              <a:ext uri="{FF2B5EF4-FFF2-40B4-BE49-F238E27FC236}">
                <a16:creationId xmlns:a16="http://schemas.microsoft.com/office/drawing/2014/main" id="{A292ADFF-3DBF-42F3-9B6A-228D65BA6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2579" y="4744465"/>
            <a:ext cx="7535917" cy="14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Rank Landing Outcomes Between 2010-06-04 and 2017-03-20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The  Rank of the count of landing outcomes (such as Failure (drone ship) or Success (ground pad)) between the date 2010-06-04 and 2017-03-20, in descending order</a:t>
            </a:r>
          </a:p>
          <a:p>
            <a:pPr marL="0" indent="0">
              <a:spcBef>
                <a:spcPts val="1400"/>
              </a:spcBef>
              <a:buNone/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CEF97C32-D132-4257-B457-730A18840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2200938"/>
            <a:ext cx="6019331" cy="2452877"/>
          </a:xfrm>
          <a:prstGeom prst="rect">
            <a:avLst/>
          </a:prstGeom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303030"/>
                </a:solidFill>
                <a:latin typeface="+mn-lt"/>
              </a:rPr>
              <a:pPr>
                <a:spcAft>
                  <a:spcPts val="600"/>
                </a:spcAft>
              </a:pPr>
              <a:t>33</a:t>
            </a:fld>
            <a:endParaRPr lang="en-US" sz="1200">
              <a:solidFill>
                <a:srgbClr val="30303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Launch Sites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4FCEFB6F-561A-48F8-9AE5-EB5E98D0BE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5" r="814" b="3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46848" y="2516777"/>
            <a:ext cx="3803904" cy="3660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1900" dirty="0"/>
              <a:t>Explore the generated folium map and make a proper screenshot to include all launch sites’ location markers on a global map</a:t>
            </a:r>
          </a:p>
          <a:p>
            <a:pPr>
              <a:spcBef>
                <a:spcPts val="1400"/>
              </a:spcBef>
            </a:pPr>
            <a:endParaRPr lang="en-US" sz="1900" dirty="0"/>
          </a:p>
          <a:p>
            <a:pPr>
              <a:spcBef>
                <a:spcPts val="1400"/>
              </a:spcBef>
            </a:pPr>
            <a:r>
              <a:rPr lang="en-US" sz="1900" dirty="0"/>
              <a:t>We find that both the launch sites are very close to the coastal plane</a:t>
            </a:r>
          </a:p>
          <a:p>
            <a:endParaRPr lang="en-US" sz="19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35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1000452" y="1522604"/>
            <a:ext cx="3150129" cy="15444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sites along with Outcomes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00450" y="3067026"/>
            <a:ext cx="3150131" cy="32723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>
              <a:spcBef>
                <a:spcPts val="1400"/>
              </a:spcBef>
            </a:pPr>
            <a:endParaRPr lang="en-US" sz="1900" dirty="0"/>
          </a:p>
          <a:p>
            <a:pPr>
              <a:spcBef>
                <a:spcPts val="1400"/>
              </a:spcBef>
            </a:pPr>
            <a:r>
              <a:rPr lang="en-US" sz="1900" dirty="0"/>
              <a:t>The folium map with color coded outcomes.</a:t>
            </a:r>
          </a:p>
        </p:txBody>
      </p:sp>
      <p:pic>
        <p:nvPicPr>
          <p:cNvPr id="10" name="Picture 9" descr="Chart&#10;&#10;Description automatically generated with low confidence">
            <a:extLst>
              <a:ext uri="{FF2B5EF4-FFF2-40B4-BE49-F238E27FC236}">
                <a16:creationId xmlns:a16="http://schemas.microsoft.com/office/drawing/2014/main" id="{B486DE6C-A2A7-451B-8440-EE48320CD7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7" r="36103" b="2"/>
          <a:stretch/>
        </p:blipFill>
        <p:spPr>
          <a:xfrm>
            <a:off x="4601056" y="10"/>
            <a:ext cx="3749040" cy="338327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4E8598B-069A-4AB6-A9C2-9267100917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061" b="1"/>
          <a:stretch/>
        </p:blipFill>
        <p:spPr>
          <a:xfrm>
            <a:off x="8442960" y="10"/>
            <a:ext cx="3749040" cy="3383270"/>
          </a:xfrm>
          <a:prstGeom prst="rect">
            <a:avLst/>
          </a:prstGeom>
        </p:spPr>
      </p:pic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482740EB-5455-4FC3-BDA9-0EA1C6E708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274" r="4990"/>
          <a:stretch/>
        </p:blipFill>
        <p:spPr>
          <a:xfrm>
            <a:off x="4601056" y="3474722"/>
            <a:ext cx="3749040" cy="3383279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945258AB-B589-461F-BCF5-0B15542DC7B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099" r="10628" b="4"/>
          <a:stretch/>
        </p:blipFill>
        <p:spPr>
          <a:xfrm>
            <a:off x="8442960" y="3474719"/>
            <a:ext cx="3749040" cy="338328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/>
                </a:solidFill>
                <a:latin typeface="+mn-lt"/>
              </a:rPr>
              <a:pPr algn="ctr">
                <a:spcAft>
                  <a:spcPts val="600"/>
                </a:spcAft>
              </a:pPr>
              <a:t>36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67290" y="1780661"/>
            <a:ext cx="3582073" cy="146347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Folium Map with Proximity line</a:t>
            </a:r>
            <a:endParaRPr lang="en-US" sz="4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67290" y="3383121"/>
            <a:ext cx="3582072" cy="27932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Bef>
                <a:spcPts val="1400"/>
              </a:spcBef>
              <a:buNone/>
            </a:pPr>
            <a:endParaRPr lang="en-US" sz="1300" dirty="0">
              <a:solidFill>
                <a:schemeClr val="bg1"/>
              </a:solidFill>
            </a:endParaRPr>
          </a:p>
          <a:p>
            <a:pPr>
              <a:spcBef>
                <a:spcPts val="1400"/>
              </a:spcBef>
            </a:pPr>
            <a:r>
              <a:rPr lang="en-US" sz="1300" dirty="0">
                <a:solidFill>
                  <a:schemeClr val="bg1"/>
                </a:solidFill>
              </a:rPr>
              <a:t>The following graph shows the distance between launch site and </a:t>
            </a:r>
            <a:r>
              <a:rPr lang="en-US" sz="1300" dirty="0" err="1">
                <a:solidFill>
                  <a:schemeClr val="bg1"/>
                </a:solidFill>
              </a:rPr>
              <a:t>neaest</a:t>
            </a:r>
            <a:r>
              <a:rPr lang="en-US" sz="1300" dirty="0">
                <a:solidFill>
                  <a:schemeClr val="bg1"/>
                </a:solidFill>
              </a:rPr>
              <a:t> railway station</a:t>
            </a:r>
          </a:p>
        </p:txBody>
      </p:sp>
      <p:pic>
        <p:nvPicPr>
          <p:cNvPr id="4" name="Picture 3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AE7696FA-3D35-41D2-9EA4-2A034718A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652" y="1562282"/>
            <a:ext cx="6642532" cy="398718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/>
                </a:solidFill>
                <a:latin typeface="+mn-lt"/>
              </a:rPr>
              <a:pPr algn="ctr">
                <a:spcAft>
                  <a:spcPts val="600"/>
                </a:spcAft>
              </a:pPr>
              <a:t>37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Interactive Dashboard </a:t>
            </a:r>
          </a:p>
        </p:txBody>
      </p:sp>
      <p:pic>
        <p:nvPicPr>
          <p:cNvPr id="4" name="Content Placeholder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1F27E51C-1C16-418B-B454-E7DB7C5A53F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446054" y="1675227"/>
            <a:ext cx="9299892" cy="439419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39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839310"/>
            <a:ext cx="10660741" cy="4480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space race is on a rapid race, private firms have made space travel available for people. In this race the name SpaceX has outshined all.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boasts that falcon 9 had a budget of 65 mil dollar while others has 165 mil. Dollar budget, this is because it can re-use it’s first stage.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 we were provided with the data of past landings of SpaceX falcon9, with a goal to build classifier to the predict the probability of successful landing, cause that will help us analyze the bid for the next tender.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 SpaceX API for data extraction, and we perform EDA and try to build the classifier with the highest accuracy.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LINK-&gt; https://github.com/shivampandeyvns/IBM-watson/tree/master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4D28E87-62D2-4602-B72F-5F74AA23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1915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Interactive DashBoard</a:t>
            </a:r>
          </a:p>
        </p:txBody>
      </p:sp>
      <p:pic>
        <p:nvPicPr>
          <p:cNvPr id="4" name="Content Placeholder 3" descr="Chart, pie chart&#10;&#10;Description automatically generated">
            <a:extLst>
              <a:ext uri="{FF2B5EF4-FFF2-40B4-BE49-F238E27FC236}">
                <a16:creationId xmlns:a16="http://schemas.microsoft.com/office/drawing/2014/main" id="{F7DF16BE-0EBF-49A7-9013-9AE3E67BEAC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838200" y="3222967"/>
            <a:ext cx="10515599" cy="19979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40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27F7AF4-72C6-4B71-9E40-53E8BFEF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20013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424131" y="245082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Interactive </a:t>
            </a:r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Dashboard </a:t>
            </a:r>
          </a:p>
        </p:txBody>
      </p:sp>
      <p:pic>
        <p:nvPicPr>
          <p:cNvPr id="4" name="Content Placeholder 3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DADF7C9E-34F1-4FCF-8EC8-3B52577B17A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838200" y="3131906"/>
            <a:ext cx="10515599" cy="228714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3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Classification Accuracy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D9DED723-CD76-42D0-BD72-D3E741A9D1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95" r="3" b="5064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119077" y="2386584"/>
            <a:ext cx="3803904" cy="3660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200" dirty="0"/>
              <a:t>We find that Logistic regression and SVM have the highest accuracy.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43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 for Support Vector Machines.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D12BBAC8-FFF5-46EB-A560-CE7D2A4D0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511" y="2721928"/>
            <a:ext cx="4816887" cy="359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535020" y="685800"/>
            <a:ext cx="2780271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5568" y="6309360"/>
            <a:ext cx="108823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prstClr val="black">
                    <a:tint val="75000"/>
                  </a:prstClr>
                </a:solidFill>
                <a:latin typeface="+mn-lt"/>
              </a:rPr>
              <a:pPr>
                <a:spcAft>
                  <a:spcPts val="600"/>
                </a:spcAft>
              </a:pPr>
              <a:t>45</a:t>
            </a:fld>
            <a:endParaRPr lang="en-US" sz="1200">
              <a:solidFill>
                <a:prstClr val="black">
                  <a:tint val="75000"/>
                </a:prstClr>
              </a:solidFill>
              <a:latin typeface="+mn-lt"/>
            </a:endParaRP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9985FB6C-DD7A-4085-B043-F401C81924B7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23913366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990600" y="338328"/>
            <a:ext cx="10210800" cy="10789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5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Appendix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A4CBCF-BC56-4B67-A031-531127880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51" y="3389219"/>
            <a:ext cx="4974336" cy="1426148"/>
          </a:xfrm>
          <a:prstGeom prst="rect">
            <a:avLst/>
          </a:prstGeom>
        </p:spPr>
      </p:pic>
      <p:sp>
        <p:nvSpPr>
          <p:cNvPr id="20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8A3CF4D-CAA7-41A4-9478-50CEE521733F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4"/>
          <a:stretch>
            <a:fillRect/>
          </a:stretch>
        </p:blipFill>
        <p:spPr>
          <a:xfrm>
            <a:off x="6473413" y="3522570"/>
            <a:ext cx="4974336" cy="129279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898989"/>
                </a:solidFill>
                <a:latin typeface="+mn-lt"/>
              </a:rPr>
              <a:pPr>
                <a:spcAft>
                  <a:spcPts val="600"/>
                </a:spcAft>
              </a:pPr>
              <a:t>46</a:t>
            </a:fld>
            <a:endParaRPr lang="en-US" sz="1200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We use the SpaceX API for the data collection. Here we get the information about the rockets, booster Version etc.</a:t>
            </a:r>
          </a:p>
          <a:p>
            <a:r>
              <a:rPr lang="en-US" dirty="0"/>
              <a:t>On top of that we use the web scrapping library of python named BeautifulSoup for data collection from the Wikipedia.</a:t>
            </a:r>
          </a:p>
          <a:p>
            <a:r>
              <a:rPr lang="en-US" dirty="0"/>
              <a:t>We then combine the data from several sources into one csv data file for further analysis and operations of our interest.</a:t>
            </a:r>
          </a:p>
          <a:p>
            <a:r>
              <a:rPr lang="en-US" sz="2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LINK-&gt; https://github.com/shivampandeyvns/IBM-watson/tree/master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AB7A52C-7AEB-49CF-9DF5-5DB23BDFCD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1983098"/>
              </p:ext>
            </p:extLst>
          </p:nvPr>
        </p:nvGraphicFramePr>
        <p:xfrm>
          <a:off x="5910262" y="1662168"/>
          <a:ext cx="6166124" cy="4076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0E581A0-5132-4E1F-AEA8-FE746340D9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8378807"/>
              </p:ext>
            </p:extLst>
          </p:nvPr>
        </p:nvGraphicFramePr>
        <p:xfrm>
          <a:off x="5623033" y="1618593"/>
          <a:ext cx="6369269" cy="4519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391</TotalTime>
  <Words>1651</Words>
  <Application>Microsoft Office PowerPoint</Application>
  <PresentationFormat>Widescreen</PresentationFormat>
  <Paragraphs>212</Paragraphs>
  <Slides>47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SHIVAM</cp:lastModifiedBy>
  <cp:revision>192</cp:revision>
  <dcterms:created xsi:type="dcterms:W3CDTF">2021-04-29T18:58:34Z</dcterms:created>
  <dcterms:modified xsi:type="dcterms:W3CDTF">2021-09-02T18:42:00Z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